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40000"/>
    <a:srgbClr val="000C46"/>
    <a:srgbClr val="C40000"/>
    <a:srgbClr val="000C48"/>
    <a:srgbClr val="001266"/>
    <a:srgbClr val="CC0000"/>
    <a:srgbClr val="A20000"/>
    <a:srgbClr val="A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CEA-40AC-4649-B1B4-2AE4B4BA67C9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8FBD-3728-4BDB-8EA7-A66D97FD577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1760" y="1628800"/>
            <a:ext cx="6876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40000"/>
                </a:solidFill>
                <a:latin typeface="Book Antiqua" pitchFamily="18" charset="0"/>
              </a:rPr>
              <a:t>Зображення різних видів пірамід в залежності від положення їх висоти</a:t>
            </a:r>
            <a:endParaRPr lang="uk-UA" sz="4000" b="1" dirty="0">
              <a:solidFill>
                <a:srgbClr val="C4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188640"/>
            <a:ext cx="838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Book Antiqua" pitchFamily="18" charset="0"/>
              </a:rPr>
              <a:t>Дві бічні грані перпендикулярні до площини основи</a:t>
            </a:r>
            <a:endParaRPr lang="uk-UA" sz="32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982501" y="4725144"/>
            <a:ext cx="5832648" cy="1152128"/>
          </a:xfrm>
          <a:prstGeom prst="ellipse">
            <a:avLst/>
          </a:prstGeom>
          <a:solidFill>
            <a:srgbClr val="001266">
              <a:alpha val="41000"/>
            </a:srgb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3968" y="4941168"/>
            <a:ext cx="2514957" cy="0"/>
          </a:xfrm>
          <a:prstGeom prst="lin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83968" y="4941168"/>
            <a:ext cx="1938893" cy="792088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222861" y="4941168"/>
            <a:ext cx="576064" cy="792088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732240" y="2780928"/>
            <a:ext cx="144016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7" name="Прямая соединительная линия 26"/>
          <p:cNvCxnSpPr>
            <a:stCxn id="23" idx="0"/>
          </p:cNvCxnSpPr>
          <p:nvPr/>
        </p:nvCxnSpPr>
        <p:spPr>
          <a:xfrm flipH="1">
            <a:off x="4283968" y="2780928"/>
            <a:ext cx="2520280" cy="2160240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228184" y="2780928"/>
            <a:ext cx="576064" cy="2952328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520" y="1801232"/>
            <a:ext cx="4551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0C48"/>
                </a:solidFill>
                <a:latin typeface="Gabriola" panose="04040605051002020D02" pitchFamily="82" charset="0"/>
              </a:rPr>
              <a:t>Висота піраміди </a:t>
            </a:r>
            <a:r>
              <a:rPr lang="ru-RU" sz="3600" b="1" dirty="0">
                <a:solidFill>
                  <a:srgbClr val="000C48"/>
                </a:solidFill>
                <a:latin typeface="Gabriola" panose="04040605051002020D02" pitchFamily="82" charset="0"/>
              </a:rPr>
              <a:t>проходить через вершину </a:t>
            </a:r>
            <a:r>
              <a:rPr lang="ru-RU" sz="3600" b="1" dirty="0" err="1">
                <a:solidFill>
                  <a:srgbClr val="000C48"/>
                </a:solidFill>
                <a:latin typeface="Gabriola" panose="04040605051002020D02" pitchFamily="82" charset="0"/>
              </a:rPr>
              <a:t>основи</a:t>
            </a:r>
            <a:r>
              <a:rPr lang="ru-RU" sz="3600" b="1" dirty="0">
                <a:solidFill>
                  <a:srgbClr val="000C48"/>
                </a:solidFill>
                <a:latin typeface="Gabriola" panose="04040605051002020D02" pitchFamily="82" charset="0"/>
              </a:rPr>
              <a:t> </a:t>
            </a:r>
            <a:r>
              <a:rPr lang="ru-RU" sz="3600" b="1" dirty="0" smtClean="0">
                <a:solidFill>
                  <a:srgbClr val="000C48"/>
                </a:solidFill>
                <a:latin typeface="Gabriola" panose="04040605051002020D02" pitchFamily="82" charset="0"/>
              </a:rPr>
              <a:t>і </a:t>
            </a:r>
            <a:r>
              <a:rPr lang="uk-UA" sz="3600" b="1" dirty="0" smtClean="0">
                <a:solidFill>
                  <a:srgbClr val="000C48"/>
                </a:solidFill>
                <a:latin typeface="Gabriola" panose="04040605051002020D02" pitchFamily="82" charset="0"/>
              </a:rPr>
              <a:t>є </a:t>
            </a:r>
            <a:r>
              <a:rPr lang="uk-UA" sz="3600" b="1" dirty="0">
                <a:solidFill>
                  <a:srgbClr val="000C48"/>
                </a:solidFill>
                <a:latin typeface="Gabriola" panose="04040605051002020D02" pitchFamily="82" charset="0"/>
              </a:rPr>
              <a:t>найменшим бічним ребром піраміди.</a:t>
            </a:r>
            <a:endParaRPr lang="uk-UA" sz="3600" b="1" dirty="0">
              <a:solidFill>
                <a:srgbClr val="000C48"/>
              </a:solidFill>
              <a:effectLst/>
              <a:latin typeface="Gabriola" pitchFamily="82" charset="0"/>
            </a:endParaRPr>
          </a:p>
        </p:txBody>
      </p:sp>
      <p:sp>
        <p:nvSpPr>
          <p:cNvPr id="16" name="Параллелограмм 15"/>
          <p:cNvSpPr/>
          <p:nvPr/>
        </p:nvSpPr>
        <p:spPr>
          <a:xfrm>
            <a:off x="3563888" y="3429000"/>
            <a:ext cx="4896544" cy="1512168"/>
          </a:xfrm>
          <a:prstGeom prst="parallelogram">
            <a:avLst>
              <a:gd name="adj" fmla="val 40575"/>
            </a:avLst>
          </a:prstGeom>
          <a:solidFill>
            <a:srgbClr val="FFFF00">
              <a:alpha val="55000"/>
            </a:srgb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араллелограмм 17"/>
          <p:cNvSpPr/>
          <p:nvPr/>
        </p:nvSpPr>
        <p:spPr>
          <a:xfrm rot="18393081">
            <a:off x="4311178" y="3717353"/>
            <a:ext cx="5013329" cy="913579"/>
          </a:xfrm>
          <a:prstGeom prst="parallelogram">
            <a:avLst>
              <a:gd name="adj" fmla="val 160289"/>
            </a:avLst>
          </a:prstGeom>
          <a:solidFill>
            <a:srgbClr val="FFFF00">
              <a:alpha val="55000"/>
            </a:srgb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6804248" y="1988840"/>
            <a:ext cx="0" cy="2952328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4281055" y="2784764"/>
            <a:ext cx="2507672" cy="2948492"/>
          </a:xfrm>
          <a:custGeom>
            <a:avLst/>
            <a:gdLst>
              <a:gd name="connsiteX0" fmla="*/ 2507672 w 2507672"/>
              <a:gd name="connsiteY0" fmla="*/ 0 h 2964872"/>
              <a:gd name="connsiteX1" fmla="*/ 0 w 2507672"/>
              <a:gd name="connsiteY1" fmla="*/ 2147454 h 2964872"/>
              <a:gd name="connsiteX2" fmla="*/ 1981200 w 2507672"/>
              <a:gd name="connsiteY2" fmla="*/ 2964872 h 2964872"/>
              <a:gd name="connsiteX3" fmla="*/ 2507672 w 2507672"/>
              <a:gd name="connsiteY3" fmla="*/ 0 h 2964872"/>
              <a:gd name="connsiteX0" fmla="*/ 2507672 w 2507672"/>
              <a:gd name="connsiteY0" fmla="*/ 0 h 2948492"/>
              <a:gd name="connsiteX1" fmla="*/ 0 w 2507672"/>
              <a:gd name="connsiteY1" fmla="*/ 2147454 h 2948492"/>
              <a:gd name="connsiteX2" fmla="*/ 1947129 w 2507672"/>
              <a:gd name="connsiteY2" fmla="*/ 2948492 h 2948492"/>
              <a:gd name="connsiteX3" fmla="*/ 2507672 w 2507672"/>
              <a:gd name="connsiteY3" fmla="*/ 0 h 2948492"/>
              <a:gd name="connsiteX0" fmla="*/ 2507672 w 2507672"/>
              <a:gd name="connsiteY0" fmla="*/ 0 h 2948492"/>
              <a:gd name="connsiteX1" fmla="*/ 0 w 2507672"/>
              <a:gd name="connsiteY1" fmla="*/ 2147454 h 2948492"/>
              <a:gd name="connsiteX2" fmla="*/ 939017 w 2507672"/>
              <a:gd name="connsiteY2" fmla="*/ 2588452 h 2948492"/>
              <a:gd name="connsiteX3" fmla="*/ 1947129 w 2507672"/>
              <a:gd name="connsiteY3" fmla="*/ 2948492 h 2948492"/>
              <a:gd name="connsiteX4" fmla="*/ 2507672 w 2507672"/>
              <a:gd name="connsiteY4" fmla="*/ 0 h 2948492"/>
              <a:gd name="connsiteX0" fmla="*/ 2507672 w 2507672"/>
              <a:gd name="connsiteY0" fmla="*/ 0 h 2948492"/>
              <a:gd name="connsiteX1" fmla="*/ 0 w 2507672"/>
              <a:gd name="connsiteY1" fmla="*/ 2147454 h 2948492"/>
              <a:gd name="connsiteX2" fmla="*/ 939017 w 2507672"/>
              <a:gd name="connsiteY2" fmla="*/ 2588452 h 2948492"/>
              <a:gd name="connsiteX3" fmla="*/ 1947129 w 2507672"/>
              <a:gd name="connsiteY3" fmla="*/ 2948492 h 2948492"/>
              <a:gd name="connsiteX4" fmla="*/ 2507672 w 2507672"/>
              <a:gd name="connsiteY4" fmla="*/ 0 h 2948492"/>
              <a:gd name="connsiteX0" fmla="*/ 2507672 w 2507672"/>
              <a:gd name="connsiteY0" fmla="*/ 0 h 2948492"/>
              <a:gd name="connsiteX1" fmla="*/ 0 w 2507672"/>
              <a:gd name="connsiteY1" fmla="*/ 2147454 h 2948492"/>
              <a:gd name="connsiteX2" fmla="*/ 939017 w 2507672"/>
              <a:gd name="connsiteY2" fmla="*/ 2588452 h 2948492"/>
              <a:gd name="connsiteX3" fmla="*/ 1947129 w 2507672"/>
              <a:gd name="connsiteY3" fmla="*/ 2948492 h 2948492"/>
              <a:gd name="connsiteX4" fmla="*/ 2507672 w 2507672"/>
              <a:gd name="connsiteY4" fmla="*/ 0 h 294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672" h="2948492">
                <a:moveTo>
                  <a:pt x="2507672" y="0"/>
                </a:moveTo>
                <a:lnTo>
                  <a:pt x="0" y="2147454"/>
                </a:lnTo>
                <a:lnTo>
                  <a:pt x="939017" y="2588452"/>
                </a:lnTo>
                <a:lnTo>
                  <a:pt x="1947129" y="2948492"/>
                </a:lnTo>
                <a:lnTo>
                  <a:pt x="2507672" y="0"/>
                </a:lnTo>
                <a:close/>
              </a:path>
            </a:pathLst>
          </a:custGeom>
          <a:solidFill>
            <a:srgbClr val="B40000">
              <a:alpha val="65000"/>
            </a:srgbClr>
          </a:solidFill>
          <a:ln w="28575">
            <a:solidFill>
              <a:srgbClr val="000C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Полилиния 21"/>
          <p:cNvSpPr/>
          <p:nvPr/>
        </p:nvSpPr>
        <p:spPr>
          <a:xfrm>
            <a:off x="6228184" y="2770909"/>
            <a:ext cx="588252" cy="2962347"/>
          </a:xfrm>
          <a:custGeom>
            <a:avLst/>
            <a:gdLst>
              <a:gd name="connsiteX0" fmla="*/ 568037 w 581891"/>
              <a:gd name="connsiteY0" fmla="*/ 0 h 2923309"/>
              <a:gd name="connsiteX1" fmla="*/ 0 w 581891"/>
              <a:gd name="connsiteY1" fmla="*/ 2923309 h 2923309"/>
              <a:gd name="connsiteX2" fmla="*/ 581891 w 581891"/>
              <a:gd name="connsiteY2" fmla="*/ 2175164 h 2923309"/>
              <a:gd name="connsiteX3" fmla="*/ 568037 w 581891"/>
              <a:gd name="connsiteY3" fmla="*/ 0 h 2923309"/>
              <a:gd name="connsiteX0" fmla="*/ 574398 w 588252"/>
              <a:gd name="connsiteY0" fmla="*/ 0 h 2962347"/>
              <a:gd name="connsiteX1" fmla="*/ 0 w 588252"/>
              <a:gd name="connsiteY1" fmla="*/ 2962347 h 2962347"/>
              <a:gd name="connsiteX2" fmla="*/ 588252 w 588252"/>
              <a:gd name="connsiteY2" fmla="*/ 2175164 h 2962347"/>
              <a:gd name="connsiteX3" fmla="*/ 574398 w 588252"/>
              <a:gd name="connsiteY3" fmla="*/ 0 h 2962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252" h="2962347">
                <a:moveTo>
                  <a:pt x="574398" y="0"/>
                </a:moveTo>
                <a:lnTo>
                  <a:pt x="0" y="2962347"/>
                </a:lnTo>
                <a:lnTo>
                  <a:pt x="588252" y="2175164"/>
                </a:lnTo>
                <a:lnTo>
                  <a:pt x="574398" y="0"/>
                </a:lnTo>
                <a:close/>
              </a:path>
            </a:pathLst>
          </a:custGeom>
          <a:solidFill>
            <a:srgbClr val="B40000">
              <a:alpha val="65000"/>
            </a:srgbClr>
          </a:solidFill>
          <a:ln w="28575">
            <a:solidFill>
              <a:srgbClr val="000C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23" grpId="0" animBg="1"/>
      <p:bldP spid="23" grpId="1" animBg="1"/>
      <p:bldP spid="12" grpId="0"/>
      <p:bldP spid="16" grpId="0" animBg="1"/>
      <p:bldP spid="16" grpId="1" animBg="1"/>
      <p:bldP spid="18" grpId="0" animBg="1"/>
      <p:bldP spid="18" grpId="1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6024" y="230690"/>
            <a:ext cx="838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Book Antiqua" pitchFamily="18" charset="0"/>
              </a:rPr>
              <a:t>Одна бічна грань перпендикулярна до площини основи</a:t>
            </a:r>
            <a:endParaRPr lang="uk-UA" sz="32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11560" y="4869160"/>
            <a:ext cx="5832648" cy="1152128"/>
          </a:xfrm>
          <a:prstGeom prst="ellipse">
            <a:avLst/>
          </a:prstGeom>
          <a:solidFill>
            <a:srgbClr val="001266">
              <a:alpha val="43000"/>
            </a:srgb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907704" y="5085184"/>
            <a:ext cx="2520280" cy="72008"/>
          </a:xfrm>
          <a:prstGeom prst="lin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2915816" y="5085184"/>
            <a:ext cx="1512168" cy="648072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07704" y="5157192"/>
            <a:ext cx="1008112" cy="576064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2483768" y="2996952"/>
            <a:ext cx="144016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" name="Прямая соединительная линия 9"/>
          <p:cNvCxnSpPr>
            <a:stCxn id="9" idx="0"/>
          </p:cNvCxnSpPr>
          <p:nvPr/>
        </p:nvCxnSpPr>
        <p:spPr>
          <a:xfrm>
            <a:off x="2555776" y="2996952"/>
            <a:ext cx="360040" cy="2736304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9" idx="0"/>
          </p:cNvCxnSpPr>
          <p:nvPr/>
        </p:nvCxnSpPr>
        <p:spPr>
          <a:xfrm flipH="1" flipV="1">
            <a:off x="2555776" y="2996952"/>
            <a:ext cx="1872208" cy="2088232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48064" y="1700808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Висота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 </a:t>
            </a:r>
            <a:r>
              <a:rPr lang="ru-RU" sz="3200" b="1" dirty="0" err="1" smtClean="0">
                <a:solidFill>
                  <a:srgbClr val="000C46"/>
                </a:solidFill>
                <a:latin typeface="Gabriola" panose="04040605051002020D02" pitchFamily="82" charset="0"/>
              </a:rPr>
              <a:t>піраміди</a:t>
            </a:r>
            <a:r>
              <a:rPr lang="ru-RU" sz="3200" b="1" dirty="0" smtClean="0">
                <a:solidFill>
                  <a:srgbClr val="000C46"/>
                </a:solidFill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лежить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 у </a:t>
            </a:r>
            <a:r>
              <a:rPr lang="ru-RU" sz="3200" b="1" dirty="0" err="1" smtClean="0">
                <a:solidFill>
                  <a:srgbClr val="000C46"/>
                </a:solidFill>
                <a:latin typeface="Gabriola" panose="04040605051002020D02" pitchFamily="82" charset="0"/>
              </a:rPr>
              <a:t>даній</a:t>
            </a:r>
            <a:r>
              <a:rPr lang="ru-RU" sz="3200" b="1" dirty="0" smtClean="0">
                <a:solidFill>
                  <a:srgbClr val="000C46"/>
                </a:solidFill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грані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, а основа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висоти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лежить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 на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стороні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solidFill>
                  <a:srgbClr val="000C46"/>
                </a:solidFill>
                <a:latin typeface="Gabriola" panose="04040605051002020D02" pitchFamily="82" charset="0"/>
              </a:rPr>
              <a:t>основи</a:t>
            </a:r>
            <a:r>
              <a:rPr lang="ru-RU" sz="3200" b="1" dirty="0">
                <a:solidFill>
                  <a:srgbClr val="000C46"/>
                </a:solidFill>
                <a:latin typeface="Gabriola" panose="04040605051002020D02" pitchFamily="82" charset="0"/>
              </a:rPr>
              <a:t>, через яку проходить дана грань.</a:t>
            </a:r>
            <a:endParaRPr lang="uk-UA" sz="3200" b="1" dirty="0">
              <a:solidFill>
                <a:srgbClr val="000C46"/>
              </a:solidFill>
              <a:effectLst/>
              <a:latin typeface="Gabriola" pitchFamily="82" charset="0"/>
            </a:endParaRPr>
          </a:p>
        </p:txBody>
      </p:sp>
      <p:cxnSp>
        <p:nvCxnSpPr>
          <p:cNvPr id="17" name="Прямая соединительная линия 16"/>
          <p:cNvCxnSpPr>
            <a:endCxn id="9" idx="0"/>
          </p:cNvCxnSpPr>
          <p:nvPr/>
        </p:nvCxnSpPr>
        <p:spPr>
          <a:xfrm flipV="1">
            <a:off x="1907704" y="2996952"/>
            <a:ext cx="648072" cy="2160240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олилиния 19"/>
          <p:cNvSpPr/>
          <p:nvPr/>
        </p:nvSpPr>
        <p:spPr>
          <a:xfrm>
            <a:off x="1884219" y="3020291"/>
            <a:ext cx="2543766" cy="2712965"/>
          </a:xfrm>
          <a:custGeom>
            <a:avLst/>
            <a:gdLst>
              <a:gd name="connsiteX0" fmla="*/ 0 w 2507673"/>
              <a:gd name="connsiteY0" fmla="*/ 2147454 h 2715491"/>
              <a:gd name="connsiteX1" fmla="*/ 678873 w 2507673"/>
              <a:gd name="connsiteY1" fmla="*/ 13854 h 2715491"/>
              <a:gd name="connsiteX2" fmla="*/ 1011382 w 2507673"/>
              <a:gd name="connsiteY2" fmla="*/ 2687782 h 2715491"/>
              <a:gd name="connsiteX3" fmla="*/ 2507673 w 2507673"/>
              <a:gd name="connsiteY3" fmla="*/ 2050473 h 2715491"/>
              <a:gd name="connsiteX4" fmla="*/ 678873 w 2507673"/>
              <a:gd name="connsiteY4" fmla="*/ 0 h 2715491"/>
              <a:gd name="connsiteX5" fmla="*/ 1025237 w 2507673"/>
              <a:gd name="connsiteY5" fmla="*/ 2715491 h 2715491"/>
              <a:gd name="connsiteX6" fmla="*/ 0 w 2507673"/>
              <a:gd name="connsiteY6" fmla="*/ 2147454 h 2715491"/>
              <a:gd name="connsiteX0" fmla="*/ 0 w 2507673"/>
              <a:gd name="connsiteY0" fmla="*/ 2147454 h 2712965"/>
              <a:gd name="connsiteX1" fmla="*/ 678873 w 2507673"/>
              <a:gd name="connsiteY1" fmla="*/ 13854 h 2712965"/>
              <a:gd name="connsiteX2" fmla="*/ 1011382 w 2507673"/>
              <a:gd name="connsiteY2" fmla="*/ 2687782 h 2712965"/>
              <a:gd name="connsiteX3" fmla="*/ 2507673 w 2507673"/>
              <a:gd name="connsiteY3" fmla="*/ 2050473 h 2712965"/>
              <a:gd name="connsiteX4" fmla="*/ 678873 w 2507673"/>
              <a:gd name="connsiteY4" fmla="*/ 0 h 2712965"/>
              <a:gd name="connsiteX5" fmla="*/ 1031598 w 2507673"/>
              <a:gd name="connsiteY5" fmla="*/ 2712965 h 2712965"/>
              <a:gd name="connsiteX6" fmla="*/ 0 w 2507673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8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7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7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7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7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2543766 w 2543766"/>
              <a:gd name="connsiteY3" fmla="*/ 2064893 h 2712965"/>
              <a:gd name="connsiteX4" fmla="*/ 678873 w 2543766"/>
              <a:gd name="connsiteY4" fmla="*/ 0 h 2712965"/>
              <a:gd name="connsiteX5" fmla="*/ 1031597 w 2543766"/>
              <a:gd name="connsiteY5" fmla="*/ 2712965 h 2712965"/>
              <a:gd name="connsiteX6" fmla="*/ 0 w 2543766"/>
              <a:gd name="connsiteY6" fmla="*/ 2147454 h 2712965"/>
              <a:gd name="connsiteX0" fmla="*/ 0 w 2543766"/>
              <a:gd name="connsiteY0" fmla="*/ 2147454 h 2712965"/>
              <a:gd name="connsiteX1" fmla="*/ 678873 w 2543766"/>
              <a:gd name="connsiteY1" fmla="*/ 13854 h 2712965"/>
              <a:gd name="connsiteX2" fmla="*/ 1011382 w 2543766"/>
              <a:gd name="connsiteY2" fmla="*/ 2687782 h 2712965"/>
              <a:gd name="connsiteX3" fmla="*/ 1031597 w 2543766"/>
              <a:gd name="connsiteY3" fmla="*/ 2712965 h 2712965"/>
              <a:gd name="connsiteX4" fmla="*/ 2543766 w 2543766"/>
              <a:gd name="connsiteY4" fmla="*/ 2064893 h 2712965"/>
              <a:gd name="connsiteX5" fmla="*/ 678873 w 2543766"/>
              <a:gd name="connsiteY5" fmla="*/ 0 h 2712965"/>
              <a:gd name="connsiteX6" fmla="*/ 1031597 w 2543766"/>
              <a:gd name="connsiteY6" fmla="*/ 2712965 h 2712965"/>
              <a:gd name="connsiteX7" fmla="*/ 0 w 2543766"/>
              <a:gd name="connsiteY7" fmla="*/ 2147454 h 271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43766" h="2712965">
                <a:moveTo>
                  <a:pt x="0" y="2147454"/>
                </a:moveTo>
                <a:lnTo>
                  <a:pt x="678873" y="13854"/>
                </a:lnTo>
                <a:lnTo>
                  <a:pt x="1011382" y="2687782"/>
                </a:lnTo>
                <a:lnTo>
                  <a:pt x="1031597" y="2712965"/>
                </a:lnTo>
                <a:lnTo>
                  <a:pt x="2543766" y="2064893"/>
                </a:lnTo>
                <a:lnTo>
                  <a:pt x="678873" y="0"/>
                </a:lnTo>
                <a:lnTo>
                  <a:pt x="1031597" y="2712965"/>
                </a:lnTo>
                <a:lnTo>
                  <a:pt x="0" y="2147454"/>
                </a:lnTo>
                <a:close/>
              </a:path>
            </a:pathLst>
          </a:custGeom>
          <a:solidFill>
            <a:srgbClr val="C40000">
              <a:alpha val="75000"/>
            </a:srgbClr>
          </a:solidFill>
          <a:ln w="28575">
            <a:solidFill>
              <a:srgbClr val="000C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араллелограмм 13"/>
          <p:cNvSpPr/>
          <p:nvPr/>
        </p:nvSpPr>
        <p:spPr>
          <a:xfrm rot="-60000">
            <a:off x="912459" y="3620768"/>
            <a:ext cx="4307489" cy="1512168"/>
          </a:xfrm>
          <a:prstGeom prst="parallelogram">
            <a:avLst>
              <a:gd name="adj" fmla="val 40575"/>
            </a:avLst>
          </a:prstGeom>
          <a:solidFill>
            <a:srgbClr val="FFFF00">
              <a:alpha val="55000"/>
            </a:srgb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555776" y="2204864"/>
            <a:ext cx="0" cy="2952328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 animBg="1"/>
      <p:bldP spid="9" grpId="1" animBg="1"/>
      <p:bldP spid="12" grpId="0"/>
      <p:bldP spid="20" grpId="0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8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Book Antiqua" pitchFamily="18" charset="0"/>
              </a:rPr>
              <a:t>Бічні грані нахилені під одним кутом 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Book Antiqua" pitchFamily="18" charset="0"/>
              </a:rPr>
              <a:t>до площини основи</a:t>
            </a:r>
            <a:endParaRPr lang="uk-UA" sz="32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2483768" y="4581128"/>
            <a:ext cx="5688632" cy="1224136"/>
          </a:xfrm>
          <a:prstGeom prst="parallelogram">
            <a:avLst>
              <a:gd name="adj" fmla="val 148186"/>
            </a:avLst>
          </a:prstGeom>
          <a:solidFill>
            <a:srgbClr val="001266">
              <a:alpha val="39000"/>
            </a:srgbClr>
          </a:solidFill>
          <a:ln>
            <a:solidFill>
              <a:srgbClr val="001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483768" y="4581128"/>
            <a:ext cx="5688632" cy="1224136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3968" y="4581128"/>
            <a:ext cx="2088232" cy="1224136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364088" y="1628800"/>
            <a:ext cx="0" cy="3600400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318369" y="2564904"/>
            <a:ext cx="117727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8" name="Прямая соединительная линия 17"/>
          <p:cNvCxnSpPr>
            <a:endCxn id="27" idx="0"/>
          </p:cNvCxnSpPr>
          <p:nvPr/>
        </p:nvCxnSpPr>
        <p:spPr>
          <a:xfrm flipV="1">
            <a:off x="2483768" y="2636912"/>
            <a:ext cx="2880321" cy="3168353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7" idx="4"/>
          </p:cNvCxnSpPr>
          <p:nvPr/>
        </p:nvCxnSpPr>
        <p:spPr>
          <a:xfrm flipV="1">
            <a:off x="4283968" y="2636912"/>
            <a:ext cx="1093265" cy="1954762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7" idx="4"/>
          </p:cNvCxnSpPr>
          <p:nvPr/>
        </p:nvCxnSpPr>
        <p:spPr>
          <a:xfrm>
            <a:off x="5377233" y="2636912"/>
            <a:ext cx="2838697" cy="1954761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7" idx="4"/>
          </p:cNvCxnSpPr>
          <p:nvPr/>
        </p:nvCxnSpPr>
        <p:spPr>
          <a:xfrm>
            <a:off x="5377233" y="2636912"/>
            <a:ext cx="966489" cy="3178897"/>
          </a:xfrm>
          <a:prstGeom prst="line">
            <a:avLst/>
          </a:prstGeom>
          <a:ln w="28575">
            <a:solidFill>
              <a:srgbClr val="001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лилиния 25"/>
          <p:cNvSpPr/>
          <p:nvPr/>
        </p:nvSpPr>
        <p:spPr>
          <a:xfrm>
            <a:off x="2483768" y="2636912"/>
            <a:ext cx="3888432" cy="3168352"/>
          </a:xfrm>
          <a:custGeom>
            <a:avLst/>
            <a:gdLst>
              <a:gd name="connsiteX0" fmla="*/ 2854037 w 3865418"/>
              <a:gd name="connsiteY0" fmla="*/ 0 h 3214254"/>
              <a:gd name="connsiteX1" fmla="*/ 0 w 3865418"/>
              <a:gd name="connsiteY1" fmla="*/ 3200400 h 3214254"/>
              <a:gd name="connsiteX2" fmla="*/ 3865418 w 3865418"/>
              <a:gd name="connsiteY2" fmla="*/ 3214254 h 3214254"/>
              <a:gd name="connsiteX3" fmla="*/ 2854037 w 3865418"/>
              <a:gd name="connsiteY3" fmla="*/ 0 h 3214254"/>
              <a:gd name="connsiteX0" fmla="*/ 2854037 w 3888432"/>
              <a:gd name="connsiteY0" fmla="*/ 0 h 3200400"/>
              <a:gd name="connsiteX1" fmla="*/ 0 w 3888432"/>
              <a:gd name="connsiteY1" fmla="*/ 3200400 h 3200400"/>
              <a:gd name="connsiteX2" fmla="*/ 3888432 w 3888432"/>
              <a:gd name="connsiteY2" fmla="*/ 3168352 h 3200400"/>
              <a:gd name="connsiteX3" fmla="*/ 2854037 w 3888432"/>
              <a:gd name="connsiteY3" fmla="*/ 0 h 3200400"/>
              <a:gd name="connsiteX0" fmla="*/ 2880320 w 3888432"/>
              <a:gd name="connsiteY0" fmla="*/ 0 h 3200400"/>
              <a:gd name="connsiteX1" fmla="*/ 0 w 3888432"/>
              <a:gd name="connsiteY1" fmla="*/ 3200400 h 3200400"/>
              <a:gd name="connsiteX2" fmla="*/ 3888432 w 3888432"/>
              <a:gd name="connsiteY2" fmla="*/ 3168352 h 3200400"/>
              <a:gd name="connsiteX3" fmla="*/ 2880320 w 3888432"/>
              <a:gd name="connsiteY3" fmla="*/ 0 h 3200400"/>
              <a:gd name="connsiteX0" fmla="*/ 2880320 w 3888432"/>
              <a:gd name="connsiteY0" fmla="*/ 0 h 3168352"/>
              <a:gd name="connsiteX1" fmla="*/ 0 w 3888432"/>
              <a:gd name="connsiteY1" fmla="*/ 3168352 h 3168352"/>
              <a:gd name="connsiteX2" fmla="*/ 3888432 w 3888432"/>
              <a:gd name="connsiteY2" fmla="*/ 3168352 h 3168352"/>
              <a:gd name="connsiteX3" fmla="*/ 2880320 w 3888432"/>
              <a:gd name="connsiteY3" fmla="*/ 0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432" h="3168352">
                <a:moveTo>
                  <a:pt x="2880320" y="0"/>
                </a:moveTo>
                <a:lnTo>
                  <a:pt x="0" y="3168352"/>
                </a:lnTo>
                <a:lnTo>
                  <a:pt x="3888432" y="3168352"/>
                </a:lnTo>
                <a:lnTo>
                  <a:pt x="2880320" y="0"/>
                </a:lnTo>
                <a:close/>
              </a:path>
            </a:pathLst>
          </a:custGeom>
          <a:solidFill>
            <a:srgbClr val="C40000">
              <a:alpha val="75000"/>
            </a:srgbClr>
          </a:solidFill>
          <a:ln w="12700">
            <a:solidFill>
              <a:srgbClr val="001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олилиния 26"/>
          <p:cNvSpPr/>
          <p:nvPr/>
        </p:nvSpPr>
        <p:spPr>
          <a:xfrm>
            <a:off x="5364089" y="2636912"/>
            <a:ext cx="2808312" cy="3168352"/>
          </a:xfrm>
          <a:custGeom>
            <a:avLst/>
            <a:gdLst>
              <a:gd name="connsiteX0" fmla="*/ 2854037 w 3865418"/>
              <a:gd name="connsiteY0" fmla="*/ 0 h 3214254"/>
              <a:gd name="connsiteX1" fmla="*/ 0 w 3865418"/>
              <a:gd name="connsiteY1" fmla="*/ 3200400 h 3214254"/>
              <a:gd name="connsiteX2" fmla="*/ 3865418 w 3865418"/>
              <a:gd name="connsiteY2" fmla="*/ 3214254 h 3214254"/>
              <a:gd name="connsiteX3" fmla="*/ 2854037 w 3865418"/>
              <a:gd name="connsiteY3" fmla="*/ 0 h 3214254"/>
              <a:gd name="connsiteX0" fmla="*/ 2854037 w 8568952"/>
              <a:gd name="connsiteY0" fmla="*/ 0 h 3200400"/>
              <a:gd name="connsiteX1" fmla="*/ 0 w 8568952"/>
              <a:gd name="connsiteY1" fmla="*/ 3200400 h 3200400"/>
              <a:gd name="connsiteX2" fmla="*/ 8568952 w 8568952"/>
              <a:gd name="connsiteY2" fmla="*/ 3024336 h 3200400"/>
              <a:gd name="connsiteX3" fmla="*/ 2854037 w 8568952"/>
              <a:gd name="connsiteY3" fmla="*/ 0 h 3200400"/>
              <a:gd name="connsiteX0" fmla="*/ 0 w 5714915"/>
              <a:gd name="connsiteY0" fmla="*/ 0 h 4248472"/>
              <a:gd name="connsiteX1" fmla="*/ 3914715 w 5714915"/>
              <a:gd name="connsiteY1" fmla="*/ 4248472 h 4248472"/>
              <a:gd name="connsiteX2" fmla="*/ 5714915 w 5714915"/>
              <a:gd name="connsiteY2" fmla="*/ 3024336 h 4248472"/>
              <a:gd name="connsiteX3" fmla="*/ 0 w 5714915"/>
              <a:gd name="connsiteY3" fmla="*/ 0 h 4248472"/>
              <a:gd name="connsiteX0" fmla="*/ 0 w 2808312"/>
              <a:gd name="connsiteY0" fmla="*/ 0 h 3168352"/>
              <a:gd name="connsiteX1" fmla="*/ 1008112 w 2808312"/>
              <a:gd name="connsiteY1" fmla="*/ 3168352 h 3168352"/>
              <a:gd name="connsiteX2" fmla="*/ 2808312 w 2808312"/>
              <a:gd name="connsiteY2" fmla="*/ 1944216 h 3168352"/>
              <a:gd name="connsiteX3" fmla="*/ 0 w 2808312"/>
              <a:gd name="connsiteY3" fmla="*/ 0 h 316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8312" h="3168352">
                <a:moveTo>
                  <a:pt x="0" y="0"/>
                </a:moveTo>
                <a:lnTo>
                  <a:pt x="1008112" y="3168352"/>
                </a:lnTo>
                <a:lnTo>
                  <a:pt x="2808312" y="1944216"/>
                </a:lnTo>
                <a:lnTo>
                  <a:pt x="0" y="0"/>
                </a:lnTo>
                <a:close/>
              </a:path>
            </a:pathLst>
          </a:custGeom>
          <a:solidFill>
            <a:srgbClr val="C40000">
              <a:alpha val="75000"/>
            </a:srgbClr>
          </a:solidFill>
          <a:ln w="12700">
            <a:solidFill>
              <a:srgbClr val="001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9" name="Прямая соединительная линия 28"/>
          <p:cNvCxnSpPr>
            <a:endCxn id="27" idx="0"/>
          </p:cNvCxnSpPr>
          <p:nvPr/>
        </p:nvCxnSpPr>
        <p:spPr>
          <a:xfrm flipV="1">
            <a:off x="5364088" y="2636912"/>
            <a:ext cx="1" cy="2592288"/>
          </a:xfrm>
          <a:prstGeom prst="line">
            <a:avLst/>
          </a:prstGeom>
          <a:ln w="28575">
            <a:solidFill>
              <a:srgbClr val="C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3528" y="1772816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0C48"/>
                </a:solidFill>
                <a:latin typeface="Gabriola" panose="04040605051002020D02" pitchFamily="82" charset="0"/>
              </a:rPr>
              <a:t>Вершина піраміди проектується в центр вписаного в основу кола</a:t>
            </a:r>
            <a:endParaRPr lang="uk-UA" sz="3200" b="1" dirty="0">
              <a:solidFill>
                <a:srgbClr val="000C48"/>
              </a:solidFill>
              <a:effectLst/>
              <a:latin typeface="Gabriola" pitchFamily="82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7" grpId="0" animBg="1"/>
      <p:bldP spid="17" grpId="1" animBg="1"/>
      <p:bldP spid="26" grpId="0" animBg="1"/>
      <p:bldP spid="27" grpId="0" animBg="1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76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Mary</dc:creator>
  <cp:lastModifiedBy>Mary</cp:lastModifiedBy>
  <cp:revision>46</cp:revision>
  <dcterms:created xsi:type="dcterms:W3CDTF">2015-04-03T09:20:07Z</dcterms:created>
  <dcterms:modified xsi:type="dcterms:W3CDTF">2015-04-20T06:54:37Z</dcterms:modified>
</cp:coreProperties>
</file>